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tadata" ContentType="application/binary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Playfair Display" charset="0"/>
      <p:regular r:id="rId16"/>
      <p:bold r:id="rId17"/>
      <p:italic r:id="rId18"/>
      <p:boldItalic r:id="rId19"/>
    </p:embeddedFont>
    <p:embeddedFont>
      <p:font typeface="Playfair Display Medium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4" roundtripDataSignature="AMtx7miyvwfCCed/1yWSCz6v8rvnO5E81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-1906" y="-79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9" name="Google Shape;1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9" name="Google Shape;14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mailto:shreyagoyal401@gmail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24cs10aa2@mitsgwl.ac.in" TargetMode="Externa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5" name="Google Shape;85;p1"/>
          <p:cNvSpPr txBox="1"/>
          <p:nvPr/>
        </p:nvSpPr>
        <p:spPr>
          <a:xfrm>
            <a:off x="9062135" y="5621691"/>
            <a:ext cx="53841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433841" y="852045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79" r="-3377" b="-2125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7" name="Google Shape;87;p1"/>
          <p:cNvSpPr/>
          <p:nvPr/>
        </p:nvSpPr>
        <p:spPr>
          <a:xfrm>
            <a:off x="10525350" y="852045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16" b="-125736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3169996" y="3426936"/>
            <a:ext cx="11569794" cy="6479083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7019779" y="379057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59" r="-3714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0" name="Google Shape;90;p1"/>
          <p:cNvSpPr txBox="1"/>
          <p:nvPr/>
        </p:nvSpPr>
        <p:spPr>
          <a:xfrm>
            <a:off x="3383980" y="4765255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5"/>
              <a:buFont typeface="Arial"/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685522" y="7876166"/>
            <a:ext cx="45387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98"/>
              <a:buFont typeface="Arial"/>
              <a:buNone/>
            </a:pPr>
            <a:r>
              <a:rPr lang="en-US" sz="5098" b="1">
                <a:solidFill>
                  <a:srgbClr val="FFFFFF"/>
                </a:solidFill>
              </a:rPr>
              <a:t>Calm Coders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459515" y="340634"/>
            <a:ext cx="13368900" cy="31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endParaRPr sz="6336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endParaRPr sz="6336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1390650" y="2011787"/>
            <a:ext cx="15506700" cy="71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3"/>
              <a:buFont typeface="Arial"/>
              <a:buNone/>
            </a:pPr>
            <a:r>
              <a:rPr lang="en-US" sz="4200" b="1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Theme:</a:t>
            </a:r>
            <a:r>
              <a:rPr lang="en-US" sz="4000" b="1" dirty="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sz="4000" b="1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3"/>
              <a:buFont typeface="Arial"/>
              <a:buNone/>
            </a:pPr>
            <a:r>
              <a:rPr lang="en-US" sz="4000" dirty="0" smtClean="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Health Care Tech</a:t>
            </a:r>
            <a:endParaRPr sz="4000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3"/>
              <a:buFont typeface="Arial"/>
              <a:buNone/>
            </a:pPr>
            <a:endParaRPr sz="1900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3"/>
              <a:buFont typeface="Arial"/>
              <a:buNone/>
            </a:pPr>
            <a:r>
              <a:rPr lang="en-US" sz="4200" b="1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Problem Statement: </a:t>
            </a:r>
            <a:endParaRPr sz="4200" b="1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3"/>
              <a:buFont typeface="Arial"/>
              <a:buNone/>
            </a:pPr>
            <a:r>
              <a:rPr lang="en-US" sz="4000" dirty="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 a fast-paced digital world, many individuals— especially students and young professionals—struggle with overwhelming thoughts, anxiety, and emotional burnout, yet lack access to simple, private, and non-judgmental mental clarity tools. There is a gap in accessible, tech based interventions that help users offload emotional stress, process their feelings safely, and regain mental calm without being scared of </a:t>
            </a:r>
            <a:r>
              <a:rPr lang="en-US" sz="4000" dirty="0" err="1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judgement</a:t>
            </a:r>
            <a:r>
              <a:rPr lang="en-US" sz="4000" dirty="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of society or clinical help.</a:t>
            </a:r>
            <a:endParaRPr sz="4000" b="0" i="0" u="none" strike="noStrike" cap="non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8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1495950" y="1457179"/>
            <a:ext cx="15296100" cy="80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000" b="1" dirty="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Mind Dump</a:t>
            </a:r>
            <a:r>
              <a:rPr lang="en-US" sz="4000" dirty="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is a digital platform designed to help users manage emotional stress.</a:t>
            </a:r>
            <a:endParaRPr sz="4000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endParaRPr sz="4000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000" b="1" dirty="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Express → Explore → Empower</a:t>
            </a:r>
            <a:endParaRPr sz="4000" b="1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1828800" lvl="0" indent="-482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000"/>
              <a:buFont typeface="Playfair Display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Express: Anonymous thought dumping, mood-based music, guided breathing exercises</a:t>
            </a:r>
            <a:endParaRPr sz="4000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1828800" lvl="0" indent="-482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000"/>
              <a:buFont typeface="Playfair Display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Explore: Guided prompts, text based emotion detection, emotion wheel for self-awareness</a:t>
            </a:r>
            <a:endParaRPr sz="4000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1828800" lvl="0" indent="-482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000"/>
              <a:buFont typeface="Playfair Display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Empower: Sentiment-based suggestions, reflective journaling templates, self expression</a:t>
            </a:r>
            <a:endParaRPr sz="4000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18288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000" dirty="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holistic, technology-enabled solution to support emotional well-being and self-discovery</a:t>
            </a:r>
            <a:endParaRPr sz="4000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" name="Google Shape;125;p5"/>
          <p:cNvSpPr txBox="1"/>
          <p:nvPr/>
        </p:nvSpPr>
        <p:spPr>
          <a:xfrm>
            <a:off x="4663108" y="332309"/>
            <a:ext cx="9130800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6"/>
              </a:lnSpc>
              <a:buSzPts val="5662"/>
            </a:pPr>
            <a:r>
              <a:rPr lang="en-US" sz="5662" dirty="0" smtClean="0">
                <a:solidFill>
                  <a:srgbClr val="FFFFFF"/>
                </a:solidFill>
              </a:rPr>
              <a:t>PROPOSED SOLUTION</a:t>
            </a:r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9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30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8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"/>
          <p:cNvSpPr/>
          <p:nvPr/>
        </p:nvSpPr>
        <p:spPr>
          <a:xfrm rot="-5400000">
            <a:off x="1661421" y="-3153829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103245" y="998005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1E2D13B-5006-C7BA-2D67-4B06B204B77D}"/>
              </a:ext>
            </a:extLst>
          </p:cNvPr>
          <p:cNvSpPr txBox="1"/>
          <p:nvPr/>
        </p:nvSpPr>
        <p:spPr>
          <a:xfrm>
            <a:off x="8729133" y="4682066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2F2D3486-F61D-B4E6-4D4C-2BED69D43931}"/>
              </a:ext>
            </a:extLst>
          </p:cNvPr>
          <p:cNvSpPr txBox="1"/>
          <p:nvPr/>
        </p:nvSpPr>
        <p:spPr>
          <a:xfrm>
            <a:off x="6247090" y="1413681"/>
            <a:ext cx="5937290" cy="646331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User Opens </a:t>
            </a:r>
            <a:r>
              <a:rPr lang="en-IN" sz="3600" dirty="0" err="1">
                <a:solidFill>
                  <a:schemeClr val="bg1"/>
                </a:solidFill>
                <a:latin typeface="Playfair Display" charset="0"/>
              </a:rPr>
              <a:t>WebApp</a:t>
            </a:r>
            <a:endParaRPr lang="en-IN" sz="3600" dirty="0">
              <a:solidFill>
                <a:schemeClr val="bg1"/>
              </a:solidFill>
              <a:latin typeface="Playfair Display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5307301-2E0D-09C7-3EAA-9628B46E3AA2}"/>
              </a:ext>
            </a:extLst>
          </p:cNvPr>
          <p:cNvSpPr txBox="1"/>
          <p:nvPr/>
        </p:nvSpPr>
        <p:spPr>
          <a:xfrm>
            <a:off x="910590" y="2851194"/>
            <a:ext cx="7211140" cy="1754326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  <a:latin typeface="Playfair Display" charset="0"/>
              </a:rPr>
              <a:t>Express</a:t>
            </a:r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 Phase Begins</a:t>
            </a:r>
          </a:p>
          <a:p>
            <a:pPr marL="571500" indent="-57150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Anonymous thought Dump</a:t>
            </a:r>
          </a:p>
          <a:p>
            <a:pPr marL="571500" indent="-57150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Select Mood-based Music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0D14121E-2F32-5567-661E-A0CF3FFD6B6F}"/>
              </a:ext>
            </a:extLst>
          </p:cNvPr>
          <p:cNvSpPr txBox="1"/>
          <p:nvPr/>
        </p:nvSpPr>
        <p:spPr>
          <a:xfrm>
            <a:off x="910590" y="7371473"/>
            <a:ext cx="7211140" cy="2308324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  <a:latin typeface="Playfair Display" charset="0"/>
              </a:rPr>
              <a:t>Empower</a:t>
            </a:r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 Phase Begins</a:t>
            </a:r>
          </a:p>
          <a:p>
            <a:pPr marL="571500" indent="-57150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Sentiment-based suggestion</a:t>
            </a:r>
          </a:p>
          <a:p>
            <a:pPr marL="571500" indent="-57150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Reflective Journaling</a:t>
            </a:r>
          </a:p>
          <a:p>
            <a:pPr marL="571500" indent="-57150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Affirmation and </a:t>
            </a:r>
            <a:r>
              <a:rPr lang="en-IN" sz="3600" dirty="0" smtClean="0">
                <a:solidFill>
                  <a:schemeClr val="bg1"/>
                </a:solidFill>
                <a:latin typeface="Playfair Display" charset="0"/>
              </a:rPr>
              <a:t>Music</a:t>
            </a:r>
            <a:endParaRPr lang="en-IN" sz="3600" dirty="0">
              <a:solidFill>
                <a:schemeClr val="bg1"/>
              </a:solidFill>
              <a:latin typeface="Playfair Display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08FAB477-C17C-D3F2-637D-467C6FDB9BEA}"/>
              </a:ext>
            </a:extLst>
          </p:cNvPr>
          <p:cNvSpPr txBox="1"/>
          <p:nvPr/>
        </p:nvSpPr>
        <p:spPr>
          <a:xfrm>
            <a:off x="8700711" y="7934861"/>
            <a:ext cx="4626669" cy="1200329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Session Ends</a:t>
            </a:r>
          </a:p>
          <a:p>
            <a:pPr algn="ctr"/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 ( Data not saved 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E27AE5D9-66B1-6519-0114-98087546F4E3}"/>
              </a:ext>
            </a:extLst>
          </p:cNvPr>
          <p:cNvSpPr txBox="1"/>
          <p:nvPr/>
        </p:nvSpPr>
        <p:spPr>
          <a:xfrm>
            <a:off x="8762335" y="4045620"/>
            <a:ext cx="4503420" cy="1754326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Breathing Session and Mind Body Relaxation Guidance</a:t>
            </a:r>
          </a:p>
        </p:txBody>
      </p:sp>
      <p:cxnSp>
        <p:nvCxnSpPr>
          <p:cNvPr id="37" name="Shape 36"/>
          <p:cNvCxnSpPr>
            <a:stCxn id="8" idx="2"/>
            <a:endCxn id="17" idx="0"/>
          </p:cNvCxnSpPr>
          <p:nvPr/>
        </p:nvCxnSpPr>
        <p:spPr>
          <a:xfrm rot="16200000" flipH="1">
            <a:off x="9122086" y="2153661"/>
            <a:ext cx="1985608" cy="1798310"/>
          </a:xfrm>
          <a:prstGeom prst="bentConnector3">
            <a:avLst>
              <a:gd name="adj1" fmla="val 50000"/>
            </a:avLst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hape 37"/>
          <p:cNvCxnSpPr>
            <a:stCxn id="17" idx="2"/>
            <a:endCxn id="11" idx="0"/>
          </p:cNvCxnSpPr>
          <p:nvPr/>
        </p:nvCxnSpPr>
        <p:spPr>
          <a:xfrm rot="16200000" flipH="1">
            <a:off x="9946588" y="6867402"/>
            <a:ext cx="2134915" cy="1"/>
          </a:xfrm>
          <a:prstGeom prst="bentConnector3">
            <a:avLst>
              <a:gd name="adj1" fmla="val 50000"/>
            </a:avLst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9" idx="2"/>
            <a:endCxn id="89" idx="0"/>
          </p:cNvCxnSpPr>
          <p:nvPr/>
        </p:nvCxnSpPr>
        <p:spPr>
          <a:xfrm rot="5400000">
            <a:off x="4297544" y="4824136"/>
            <a:ext cx="437233" cy="1588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="" xmlns:a16="http://schemas.microsoft.com/office/drawing/2014/main" id="{0D14121E-2F32-5567-661E-A0CF3FFD6B6F}"/>
              </a:ext>
            </a:extLst>
          </p:cNvPr>
          <p:cNvSpPr txBox="1"/>
          <p:nvPr/>
        </p:nvSpPr>
        <p:spPr>
          <a:xfrm>
            <a:off x="910590" y="5042753"/>
            <a:ext cx="7211140" cy="1754326"/>
          </a:xfrm>
          <a:prstGeom prst="rect">
            <a:avLst/>
          </a:prstGeom>
          <a:solidFill>
            <a:schemeClr val="bg2">
              <a:lumMod val="50000"/>
            </a:schemeClr>
          </a:solidFill>
          <a:ln w="127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Explore</a:t>
            </a:r>
            <a:r>
              <a:rPr lang="en-IN" sz="3600" dirty="0" smtClean="0">
                <a:solidFill>
                  <a:schemeClr val="bg1"/>
                </a:solidFill>
                <a:latin typeface="Playfair Display" charset="0"/>
              </a:rPr>
              <a:t> </a:t>
            </a:r>
            <a:r>
              <a:rPr lang="en-IN" sz="3600" dirty="0">
                <a:solidFill>
                  <a:schemeClr val="bg1"/>
                </a:solidFill>
                <a:latin typeface="Playfair Display" charset="0"/>
              </a:rPr>
              <a:t>Phase Begins</a:t>
            </a:r>
          </a:p>
          <a:p>
            <a:pPr marL="571500" indent="-57150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  <a:latin typeface="Playfair Display" charset="0"/>
              </a:rPr>
              <a:t>Name your emotion</a:t>
            </a:r>
          </a:p>
          <a:p>
            <a:pPr marL="571500" indent="-57150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IN" sz="3600" dirty="0" smtClean="0">
                <a:solidFill>
                  <a:schemeClr val="bg1"/>
                </a:solidFill>
                <a:latin typeface="Playfair Display" charset="0"/>
              </a:rPr>
              <a:t>Self Exploration</a:t>
            </a:r>
            <a:endParaRPr lang="en-IN" sz="3600" dirty="0">
              <a:solidFill>
                <a:schemeClr val="bg1"/>
              </a:solidFill>
              <a:latin typeface="Playfair Display" charset="0"/>
            </a:endParaRPr>
          </a:p>
        </p:txBody>
      </p:sp>
      <p:cxnSp>
        <p:nvCxnSpPr>
          <p:cNvPr id="109" name="Straight Arrow Connector 108"/>
          <p:cNvCxnSpPr>
            <a:stCxn id="89" idx="2"/>
            <a:endCxn id="10" idx="0"/>
          </p:cNvCxnSpPr>
          <p:nvPr/>
        </p:nvCxnSpPr>
        <p:spPr>
          <a:xfrm rot="5400000">
            <a:off x="4228963" y="7084276"/>
            <a:ext cx="574394" cy="1588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hape 119"/>
          <p:cNvCxnSpPr>
            <a:stCxn id="8" idx="2"/>
            <a:endCxn id="9" idx="0"/>
          </p:cNvCxnSpPr>
          <p:nvPr/>
        </p:nvCxnSpPr>
        <p:spPr>
          <a:xfrm rot="5400000">
            <a:off x="6470357" y="105816"/>
            <a:ext cx="791182" cy="4699575"/>
          </a:xfrm>
          <a:prstGeom prst="bentConnector3">
            <a:avLst>
              <a:gd name="adj1" fmla="val 50000"/>
            </a:avLst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>
            <a:stCxn id="10" idx="3"/>
            <a:endCxn id="11" idx="1"/>
          </p:cNvCxnSpPr>
          <p:nvPr/>
        </p:nvCxnSpPr>
        <p:spPr>
          <a:xfrm>
            <a:off x="8121730" y="8525635"/>
            <a:ext cx="578981" cy="9391"/>
          </a:xfrm>
          <a:prstGeom prst="straightConnector1">
            <a:avLst/>
          </a:prstGeom>
          <a:ln w="762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Google Shape;125;p5"/>
          <p:cNvSpPr txBox="1"/>
          <p:nvPr/>
        </p:nvSpPr>
        <p:spPr>
          <a:xfrm>
            <a:off x="4663108" y="332309"/>
            <a:ext cx="91308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="" xmlns:a16="http://schemas.microsoft.com/office/drawing/2014/main" id="{E27AE5D9-66B1-6519-0114-98087546F4E3}"/>
              </a:ext>
            </a:extLst>
          </p:cNvPr>
          <p:cNvSpPr txBox="1"/>
          <p:nvPr/>
        </p:nvSpPr>
        <p:spPr>
          <a:xfrm>
            <a:off x="13761720" y="2300640"/>
            <a:ext cx="4434840" cy="6870680"/>
          </a:xfrm>
          <a:prstGeom prst="roundRect">
            <a:avLst>
              <a:gd name="adj" fmla="val 6358"/>
            </a:avLst>
          </a:prstGeom>
          <a:solidFill>
            <a:schemeClr val="accent1">
              <a:lumMod val="50000"/>
            </a:schemeClr>
          </a:solidFill>
          <a:ln w="127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Tech Stack</a:t>
            </a:r>
          </a:p>
          <a:p>
            <a:pPr>
              <a:buClr>
                <a:schemeClr val="bg1"/>
              </a:buClr>
              <a:buFont typeface="Arial" pitchFamily="34" charset="0"/>
              <a:buChar char="•"/>
            </a:pPr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HTML5</a:t>
            </a:r>
          </a:p>
          <a:p>
            <a:pPr>
              <a:buClr>
                <a:schemeClr val="bg1"/>
              </a:buClr>
              <a:buFont typeface="Arial" pitchFamily="34" charset="0"/>
              <a:buChar char="•"/>
            </a:pPr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CSS3</a:t>
            </a:r>
          </a:p>
          <a:p>
            <a:pPr>
              <a:buClr>
                <a:schemeClr val="bg1"/>
              </a:buClr>
              <a:buFont typeface="Arial" pitchFamily="34" charset="0"/>
              <a:buChar char="•"/>
            </a:pPr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Vanilla JavaScript</a:t>
            </a:r>
          </a:p>
          <a:p>
            <a:pPr>
              <a:buClr>
                <a:schemeClr val="bg1"/>
              </a:buClr>
              <a:buFont typeface="Arial" pitchFamily="34" charset="0"/>
              <a:buChar char="•"/>
            </a:pPr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Responsive UI</a:t>
            </a:r>
          </a:p>
          <a:p>
            <a:pPr>
              <a:buClr>
                <a:schemeClr val="bg1"/>
              </a:buClr>
              <a:buFont typeface="Arial" pitchFamily="34" charset="0"/>
              <a:buChar char="•"/>
            </a:pPr>
            <a:r>
              <a:rPr lang="en-IN" sz="3600" b="1" dirty="0" err="1" smtClean="0">
                <a:solidFill>
                  <a:schemeClr val="bg1"/>
                </a:solidFill>
                <a:latin typeface="Playfair Display" charset="0"/>
              </a:rPr>
              <a:t>WebSpeech</a:t>
            </a:r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 API</a:t>
            </a:r>
          </a:p>
          <a:p>
            <a:pPr>
              <a:buClr>
                <a:schemeClr val="bg1"/>
              </a:buClr>
              <a:buFont typeface="Arial" pitchFamily="34" charset="0"/>
              <a:buChar char="•"/>
            </a:pPr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YouTube embedded API</a:t>
            </a:r>
          </a:p>
          <a:p>
            <a:pPr>
              <a:buClr>
                <a:schemeClr val="bg1"/>
              </a:buClr>
              <a:buFont typeface="Arial" pitchFamily="34" charset="0"/>
              <a:buChar char="•"/>
            </a:pPr>
            <a:r>
              <a:rPr lang="en-IN" sz="3600" b="1" dirty="0" err="1" smtClean="0">
                <a:solidFill>
                  <a:schemeClr val="bg1"/>
                </a:solidFill>
                <a:latin typeface="Playfair Display" charset="0"/>
              </a:rPr>
              <a:t>Scikit</a:t>
            </a:r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-Learn</a:t>
            </a:r>
          </a:p>
          <a:p>
            <a:pPr>
              <a:buClr>
                <a:schemeClr val="bg1"/>
              </a:buClr>
              <a:buFont typeface="Arial" pitchFamily="34" charset="0"/>
              <a:buChar char="•"/>
            </a:pPr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NLTK library</a:t>
            </a:r>
          </a:p>
          <a:p>
            <a:pPr>
              <a:buClr>
                <a:schemeClr val="bg1"/>
              </a:buClr>
              <a:buFont typeface="Arial" pitchFamily="34" charset="0"/>
              <a:buChar char="•"/>
            </a:pPr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Flask</a:t>
            </a:r>
          </a:p>
          <a:p>
            <a:pPr>
              <a:buClr>
                <a:schemeClr val="bg1"/>
              </a:buClr>
              <a:buFont typeface="Arial" pitchFamily="34" charset="0"/>
              <a:buChar char="•"/>
            </a:pPr>
            <a:r>
              <a:rPr lang="en-IN" sz="3600" b="1" dirty="0" smtClean="0">
                <a:solidFill>
                  <a:schemeClr val="bg1"/>
                </a:solidFill>
                <a:latin typeface="Playfair Display" charset="0"/>
              </a:rPr>
              <a:t>Pickle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663108" y="332309"/>
            <a:ext cx="91308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103245" y="998005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5"/>
          <p:cNvSpPr txBox="1"/>
          <p:nvPr/>
        </p:nvSpPr>
        <p:spPr>
          <a:xfrm>
            <a:off x="431801" y="1478256"/>
            <a:ext cx="17424399" cy="8199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11018"/>
              </a:lnSpc>
              <a:buSzPts val="4220"/>
            </a:pPr>
            <a:r>
              <a:rPr lang="en-US" sz="4000" dirty="0" smtClean="0">
                <a:solidFill>
                  <a:schemeClr val="bg1"/>
                </a:solidFill>
                <a:latin typeface="Playfair Display" charset="0"/>
              </a:rPr>
              <a:t>Mind Dump offers a guided flow to help users reflect, relax, and reconnect with themselves</a:t>
            </a:r>
          </a:p>
          <a:p>
            <a:pPr lvl="0" algn="just">
              <a:lnSpc>
                <a:spcPct val="111018"/>
              </a:lnSpc>
              <a:buSzPts val="4220"/>
            </a:pPr>
            <a:endParaRPr lang="en-US" sz="4000" dirty="0" smtClean="0">
              <a:solidFill>
                <a:schemeClr val="bg1"/>
              </a:solidFill>
              <a:latin typeface="Playfair Display" charset="0"/>
            </a:endParaRPr>
          </a:p>
          <a:p>
            <a:pPr lvl="3" algn="just">
              <a:lnSpc>
                <a:spcPct val="111018"/>
              </a:lnSpc>
              <a:buClr>
                <a:schemeClr val="bg1"/>
              </a:buClr>
              <a:buSzPct val="110000"/>
              <a:buFont typeface="Arial" pitchFamily="34" charset="0"/>
              <a:buChar char="•"/>
            </a:pPr>
            <a:r>
              <a:rPr lang="en-US" sz="4000" b="1" dirty="0" smtClean="0">
                <a:solidFill>
                  <a:schemeClr val="bg1"/>
                </a:solidFill>
                <a:latin typeface="Playfair Display" charset="0"/>
              </a:rPr>
              <a:t>User </a:t>
            </a:r>
            <a:r>
              <a:rPr lang="en-US" sz="4000" b="1" dirty="0">
                <a:solidFill>
                  <a:schemeClr val="bg1"/>
                </a:solidFill>
                <a:latin typeface="Playfair Display" charset="0"/>
              </a:rPr>
              <a:t>Opens App: </a:t>
            </a:r>
            <a:r>
              <a:rPr lang="en-US" sz="4000" dirty="0">
                <a:solidFill>
                  <a:schemeClr val="bg1"/>
                </a:solidFill>
                <a:latin typeface="Playfair Display" charset="0"/>
              </a:rPr>
              <a:t>Breathing </a:t>
            </a:r>
            <a:r>
              <a:rPr lang="en-US" sz="4000" dirty="0" smtClean="0">
                <a:solidFill>
                  <a:schemeClr val="bg1"/>
                </a:solidFill>
                <a:latin typeface="Playfair Display" charset="0"/>
              </a:rPr>
              <a:t>and </a:t>
            </a:r>
            <a:r>
              <a:rPr lang="en-US" sz="4000" dirty="0">
                <a:solidFill>
                  <a:schemeClr val="bg1"/>
                </a:solidFill>
                <a:latin typeface="Playfair Display" charset="0"/>
              </a:rPr>
              <a:t>Body Relaxation </a:t>
            </a:r>
            <a:r>
              <a:rPr lang="en-US" sz="4000" dirty="0" smtClean="0">
                <a:solidFill>
                  <a:schemeClr val="bg1"/>
                </a:solidFill>
                <a:latin typeface="Playfair Display" charset="0"/>
              </a:rPr>
              <a:t>session available </a:t>
            </a:r>
            <a:r>
              <a:rPr lang="en-US" sz="4000" dirty="0">
                <a:solidFill>
                  <a:schemeClr val="bg1"/>
                </a:solidFill>
                <a:latin typeface="Playfair Display" charset="0"/>
              </a:rPr>
              <a:t>anytime for quick stress relief</a:t>
            </a:r>
          </a:p>
          <a:p>
            <a:pPr lvl="3" algn="just">
              <a:lnSpc>
                <a:spcPct val="111018"/>
              </a:lnSpc>
              <a:buClr>
                <a:schemeClr val="bg1"/>
              </a:buClr>
              <a:buSzPct val="110000"/>
              <a:buFont typeface="Arial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  <a:latin typeface="Playfair Display" charset="0"/>
              </a:rPr>
              <a:t>Express Phase: </a:t>
            </a:r>
            <a:r>
              <a:rPr lang="en-US" sz="4000" dirty="0">
                <a:solidFill>
                  <a:schemeClr val="bg1"/>
                </a:solidFill>
                <a:latin typeface="Playfair Display" charset="0"/>
              </a:rPr>
              <a:t>Anonymous thought dumping with calming music</a:t>
            </a:r>
          </a:p>
          <a:p>
            <a:pPr lvl="3" algn="just">
              <a:lnSpc>
                <a:spcPct val="111018"/>
              </a:lnSpc>
              <a:buClr>
                <a:schemeClr val="bg1"/>
              </a:buClr>
              <a:buSzPct val="110000"/>
              <a:buFont typeface="Arial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  <a:latin typeface="Playfair Display" charset="0"/>
              </a:rPr>
              <a:t>Explore Phase: </a:t>
            </a:r>
            <a:r>
              <a:rPr lang="en-US" sz="4000" dirty="0">
                <a:solidFill>
                  <a:schemeClr val="bg1"/>
                </a:solidFill>
                <a:latin typeface="Playfair Display" charset="0"/>
              </a:rPr>
              <a:t>Emotion </a:t>
            </a:r>
            <a:r>
              <a:rPr lang="en-US" sz="4000" dirty="0" smtClean="0">
                <a:solidFill>
                  <a:schemeClr val="bg1"/>
                </a:solidFill>
                <a:latin typeface="Playfair Display" charset="0"/>
              </a:rPr>
              <a:t>Wheel to identify and name emotions, </a:t>
            </a:r>
            <a:r>
              <a:rPr lang="en-US" sz="4000" dirty="0">
                <a:solidFill>
                  <a:schemeClr val="bg1"/>
                </a:solidFill>
                <a:latin typeface="Playfair Display" charset="0"/>
              </a:rPr>
              <a:t>g</a:t>
            </a:r>
            <a:r>
              <a:rPr lang="en-US" sz="4000" dirty="0" smtClean="0">
                <a:solidFill>
                  <a:schemeClr val="bg1"/>
                </a:solidFill>
                <a:latin typeface="Playfair Display" charset="0"/>
              </a:rPr>
              <a:t>uided Prompts, NLP-based </a:t>
            </a:r>
            <a:r>
              <a:rPr lang="en-US" sz="4000" dirty="0">
                <a:solidFill>
                  <a:schemeClr val="bg1"/>
                </a:solidFill>
                <a:latin typeface="Playfair Display" charset="0"/>
              </a:rPr>
              <a:t>emotion </a:t>
            </a:r>
            <a:r>
              <a:rPr lang="en-US" sz="4000" dirty="0" smtClean="0">
                <a:solidFill>
                  <a:schemeClr val="bg1"/>
                </a:solidFill>
                <a:latin typeface="Playfair Display" charset="0"/>
              </a:rPr>
              <a:t>detection, self exploration phase</a:t>
            </a:r>
            <a:endParaRPr lang="en-US" sz="4000" dirty="0">
              <a:solidFill>
                <a:schemeClr val="bg1"/>
              </a:solidFill>
              <a:latin typeface="Playfair Display" charset="0"/>
            </a:endParaRPr>
          </a:p>
          <a:p>
            <a:pPr lvl="3" algn="just">
              <a:lnSpc>
                <a:spcPct val="111018"/>
              </a:lnSpc>
              <a:buClr>
                <a:schemeClr val="bg1"/>
              </a:buClr>
              <a:buSzPct val="110000"/>
              <a:buFont typeface="Arial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  <a:latin typeface="Playfair Display" charset="0"/>
              </a:rPr>
              <a:t>Empower Phase: </a:t>
            </a:r>
            <a:r>
              <a:rPr lang="en-US" sz="4000" dirty="0">
                <a:solidFill>
                  <a:schemeClr val="bg1"/>
                </a:solidFill>
                <a:latin typeface="Playfair Display" charset="0"/>
              </a:rPr>
              <a:t>Sentiment-based suggestions, reflective journaling, and affirmations Session </a:t>
            </a:r>
          </a:p>
          <a:p>
            <a:pPr lvl="3" algn="just">
              <a:lnSpc>
                <a:spcPct val="111018"/>
              </a:lnSpc>
              <a:buClr>
                <a:schemeClr val="bg1"/>
              </a:buClr>
              <a:buSzPct val="110000"/>
              <a:buFont typeface="Arial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  <a:latin typeface="Playfair Display" charset="0"/>
              </a:rPr>
              <a:t>Ends: </a:t>
            </a:r>
            <a:r>
              <a:rPr lang="en-US" sz="4000" dirty="0" smtClean="0">
                <a:solidFill>
                  <a:schemeClr val="bg1"/>
                </a:solidFill>
                <a:latin typeface="Playfair Display" charset="0"/>
              </a:rPr>
              <a:t>Journey ends with emotional clarity and personal growth</a:t>
            </a:r>
            <a:endParaRPr lang="en-US" sz="4000" dirty="0">
              <a:solidFill>
                <a:schemeClr val="bg1"/>
              </a:solidFill>
              <a:latin typeface="Playfair Display" charset="0"/>
            </a:endParaRPr>
          </a:p>
          <a:p>
            <a:pPr lvl="0">
              <a:lnSpc>
                <a:spcPct val="111018"/>
              </a:lnSpc>
              <a:buSzPts val="4220"/>
            </a:pPr>
            <a:endParaRPr sz="4000" b="0" i="0" strike="noStrike" cap="none">
              <a:solidFill>
                <a:schemeClr val="bg1"/>
              </a:solidFill>
              <a:latin typeface="Playfair Display" charset="0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2" name="Google Shape;132;p6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7" y="2189385"/>
            <a:ext cx="7945946" cy="444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7" y="1769160"/>
            <a:ext cx="7945946" cy="444973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6"/>
          <p:cNvSpPr txBox="1"/>
          <p:nvPr/>
        </p:nvSpPr>
        <p:spPr>
          <a:xfrm>
            <a:off x="599400" y="1272730"/>
            <a:ext cx="17089200" cy="89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FEATURES:</a:t>
            </a:r>
            <a:endParaRPr sz="4200" b="1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1371600" lvl="0" indent="-482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000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Anonymous Thought Dumping with calming sounds (e.g., rainfall, birds sound ,etc) to help users regulate emotions.</a:t>
            </a:r>
            <a:endParaRPr sz="4000">
              <a:solidFill>
                <a:srgbClr val="F3F3F3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marL="1371600" lvl="0" indent="-482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000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Breathing Animation Guide and Body Relaxation Session guided under a peaceful visual background to reduce stress</a:t>
            </a:r>
            <a:endParaRPr sz="4000">
              <a:solidFill>
                <a:srgbClr val="F3F3F3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marL="1371600" lvl="0" indent="-482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000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Emotion Wheel Selector to help users identify and label what they're feeling</a:t>
            </a:r>
            <a:endParaRPr sz="4000">
              <a:solidFill>
                <a:srgbClr val="F3F3F3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4200" b="1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NOVELTY:</a:t>
            </a:r>
            <a:endParaRPr sz="4200" b="1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1371600" lvl="1" indent="-482600">
              <a:spcBef>
                <a:spcPts val="1200"/>
              </a:spcBef>
              <a:buClr>
                <a:srgbClr val="F3F3F3"/>
              </a:buClr>
              <a:buSzPts val="4000"/>
              <a:buChar char="●"/>
            </a:pPr>
            <a:r>
              <a:rPr lang="en-US" sz="4000" dirty="0" smtClean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Express </a:t>
            </a: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→ Explore → </a:t>
            </a:r>
            <a:r>
              <a:rPr lang="en-US" sz="4000" dirty="0" smtClean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Empower</a:t>
            </a: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/>
            </a:r>
            <a:b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</a:b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Structured 3-phase journey promoting deep emotional clarity.</a:t>
            </a:r>
            <a:endParaRPr sz="4000">
              <a:solidFill>
                <a:srgbClr val="F3F3F3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marL="1371600" lvl="0" indent="-482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000"/>
              <a:buFont typeface="Playfair Display Medium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NLP-Based Personalized: prompts, music, and affirmations based on emotional state using text analysis</a:t>
            </a:r>
            <a:endParaRPr sz="4000">
              <a:solidFill>
                <a:srgbClr val="F3F3F3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marL="1371600" lvl="0" indent="-482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000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Guided Reflective Prompts: Follow-up questions that encourage self-awareness and emotional exploration.</a:t>
            </a:r>
            <a:endParaRPr sz="4000">
              <a:solidFill>
                <a:srgbClr val="F3F3F3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8" name="Google Shape;125;p5"/>
          <p:cNvSpPr txBox="1"/>
          <p:nvPr/>
        </p:nvSpPr>
        <p:spPr>
          <a:xfrm>
            <a:off x="4663108" y="332309"/>
            <a:ext cx="9130800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6"/>
              </a:lnSpc>
              <a:buSzPts val="5662"/>
            </a:pPr>
            <a:r>
              <a:rPr lang="en-US" sz="5662" dirty="0" smtClean="0">
                <a:solidFill>
                  <a:srgbClr val="FFFFFF"/>
                </a:solidFill>
              </a:rPr>
              <a:t>FEATURES AND NOVELTY</a:t>
            </a:r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42" name="Google Shape;142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7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45" name="Google Shape;14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7" y="2189385"/>
            <a:ext cx="7945946" cy="444973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7"/>
          <p:cNvSpPr txBox="1"/>
          <p:nvPr/>
        </p:nvSpPr>
        <p:spPr>
          <a:xfrm>
            <a:off x="452400" y="1330785"/>
            <a:ext cx="17383200" cy="86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just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DRAWBACK:</a:t>
            </a:r>
            <a:endParaRPr sz="4200" b="1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1371600" lvl="0" indent="-482600" algn="just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000"/>
              <a:buFont typeface="Playfair Display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No History or Data Tracking: Thoughts are not stored to maintain privacy, but this limits reflection over time.</a:t>
            </a:r>
            <a:endParaRPr sz="4000">
              <a:solidFill>
                <a:srgbClr val="F3F3F3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marL="1371600" lvl="0" indent="-482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000"/>
              <a:buFont typeface="Playfair Display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Single Session Experience: There's no account system, so users cannot save progress or access their activity across sessions or devices.</a:t>
            </a:r>
            <a:endParaRPr sz="4000">
              <a:solidFill>
                <a:srgbClr val="F3F3F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4200" b="1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SHOWSTOPPERS:</a:t>
            </a:r>
            <a:endParaRPr sz="4200" b="1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1371600" lvl="0" indent="-482600" algn="just" rtl="0">
              <a:lnSpc>
                <a:spcPct val="111018"/>
              </a:lnSpc>
              <a:spcBef>
                <a:spcPts val="1200"/>
              </a:spcBef>
              <a:spcAft>
                <a:spcPts val="0"/>
              </a:spcAft>
              <a:buClr>
                <a:srgbClr val="F3F3F3"/>
              </a:buClr>
              <a:buSzPts val="4000"/>
              <a:buFont typeface="Playfair Display Medium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Express → Explore → Empower Framework</a:t>
            </a:r>
            <a:endParaRPr sz="4000">
              <a:solidFill>
                <a:srgbClr val="F3F3F3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marL="1371600" lvl="0" indent="0" algn="just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More than just journaling — a thoughtfully designed journey through emotion, reflection, and self-exploration.</a:t>
            </a:r>
            <a:endParaRPr sz="4000">
              <a:solidFill>
                <a:srgbClr val="F3F3F3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marL="1371600" lvl="0" indent="-482600" algn="just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000"/>
              <a:buFont typeface="Playfair Display Medium"/>
              <a:buChar char="●"/>
            </a:pPr>
            <a:r>
              <a:rPr lang="en-US" sz="4000" dirty="0">
                <a:solidFill>
                  <a:srgbClr val="F3F3F3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Smart Sentiment-Based Support: using NLP to provide mood-specific prompts, affirmations, and calming tools.</a:t>
            </a:r>
            <a:endParaRPr sz="4000">
              <a:solidFill>
                <a:srgbClr val="F3F3F3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8" name="Google Shape;125;p5"/>
          <p:cNvSpPr txBox="1"/>
          <p:nvPr/>
        </p:nvSpPr>
        <p:spPr>
          <a:xfrm>
            <a:off x="2331554" y="332309"/>
            <a:ext cx="13624892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6"/>
              </a:lnSpc>
              <a:buSzPts val="5662"/>
            </a:pPr>
            <a:r>
              <a:rPr lang="en-US" sz="5662" dirty="0" smtClean="0">
                <a:solidFill>
                  <a:srgbClr val="FFFFFF"/>
                </a:solidFill>
              </a:rPr>
              <a:t>DRAWBACK AND SHOWSTOPPERS</a:t>
            </a:r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52" name="Google Shape;152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53" name="Google Shape;153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782189" y="279390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8"/>
          <p:cNvSpPr txBox="1"/>
          <p:nvPr/>
        </p:nvSpPr>
        <p:spPr>
          <a:xfrm>
            <a:off x="3588855" y="1657887"/>
            <a:ext cx="11110290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NAME: CALM CODERS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8"/>
          <p:cNvSpPr txBox="1"/>
          <p:nvPr/>
        </p:nvSpPr>
        <p:spPr>
          <a:xfrm>
            <a:off x="2894250" y="2964279"/>
            <a:ext cx="12499500" cy="5766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220" b="1" dirty="0" err="1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Aaryanvi</a:t>
            </a:r>
            <a:r>
              <a:rPr lang="en-US" sz="4220" b="1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Sharma </a:t>
            </a:r>
            <a:r>
              <a:rPr lang="en-US" sz="422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(BTCS24O1002</a:t>
            </a:r>
            <a:r>
              <a:rPr lang="en-US" sz="422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22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Role: Website Development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22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Contact: </a:t>
            </a:r>
            <a:r>
              <a:rPr lang="en-US" sz="422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24cs10aa2@mitsgwl.ac.in</a:t>
            </a:r>
            <a:endParaRPr lang="en-US" sz="4220" dirty="0" smtClean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22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22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220" b="1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Shreya Goyal </a:t>
            </a:r>
            <a:r>
              <a:rPr lang="en-US" sz="422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(BTCS24O1127</a:t>
            </a:r>
            <a:r>
              <a:rPr lang="en-US" sz="422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  <a:p>
            <a:pPr lvl="0" algn="ctr">
              <a:lnSpc>
                <a:spcPct val="111018"/>
              </a:lnSpc>
              <a:buSzPts val="4220"/>
            </a:pPr>
            <a:r>
              <a:rPr lang="en-US" sz="422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Role: AI/ML </a:t>
            </a:r>
            <a:r>
              <a:rPr lang="en-US" sz="422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and NLP </a:t>
            </a:r>
            <a:r>
              <a:rPr lang="en-US" sz="422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Functioning</a:t>
            </a:r>
          </a:p>
          <a:p>
            <a:pPr lvl="0" algn="ctr">
              <a:lnSpc>
                <a:spcPct val="111018"/>
              </a:lnSpc>
              <a:buSzPts val="4220"/>
            </a:pPr>
            <a:r>
              <a:rPr lang="en-US" sz="422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Contact: </a:t>
            </a:r>
            <a:r>
              <a:rPr lang="en-US" sz="422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shreyagoyal401@gmail.com</a:t>
            </a:r>
            <a:endParaRPr sz="422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61" name="Google Shape;161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62" name="Google Shape;162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9"/>
          <p:cNvSpPr txBox="1"/>
          <p:nvPr/>
        </p:nvSpPr>
        <p:spPr>
          <a:xfrm>
            <a:off x="1773450" y="3680100"/>
            <a:ext cx="14741100" cy="29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14"/>
              <a:buFont typeface="Arial"/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Hack_Orbit_Calm_Coders</Template>
  <TotalTime>106</TotalTime>
  <Words>502</Words>
  <Application>Microsoft Office PowerPoint</Application>
  <PresentationFormat>Custom</PresentationFormat>
  <Paragraphs>78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Playfair Display</vt:lpstr>
      <vt:lpstr>Wingdings</vt:lpstr>
      <vt:lpstr>Playfair Display Medium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AYUSH NAGAR</dc:creator>
  <cp:lastModifiedBy>Lenovo</cp:lastModifiedBy>
  <cp:revision>18</cp:revision>
  <dcterms:created xsi:type="dcterms:W3CDTF">2025-06-24T09:36:22Z</dcterms:created>
  <dcterms:modified xsi:type="dcterms:W3CDTF">2025-06-24T16:30:53Z</dcterms:modified>
</cp:coreProperties>
</file>

<file path=docProps/thumbnail.jpeg>
</file>